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86" r:id="rId2"/>
    <p:sldId id="277" r:id="rId3"/>
    <p:sldId id="278" r:id="rId4"/>
    <p:sldId id="280" r:id="rId5"/>
    <p:sldId id="281" r:id="rId6"/>
    <p:sldId id="282" r:id="rId7"/>
    <p:sldId id="283" r:id="rId8"/>
    <p:sldId id="284" r:id="rId9"/>
    <p:sldId id="285" r:id="rId10"/>
  </p:sldIdLst>
  <p:sldSz cx="111617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0" y="-102"/>
      </p:cViewPr>
      <p:guideLst>
        <p:guide orient="horz" pos="2160"/>
        <p:guide pos="35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1BDA1-2207-4D5D-9DE0-B00AB5E34C41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9763" y="685800"/>
            <a:ext cx="5578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F8540-D1E1-4345-96EF-7E4FFF7D0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9763" y="685800"/>
            <a:ext cx="5578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 are four basic steps in solving a problem:</a:t>
            </a: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Defining the problem.</a:t>
            </a: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Generating alternatives.</a:t>
            </a: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Evaluating and selecting alternatives.</a:t>
            </a: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Implementing solutions.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F8540-D1E1-4345-96EF-7E4FFF7D02C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748668" y="359898"/>
            <a:ext cx="9040988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748668" y="1850064"/>
            <a:ext cx="9040988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82BEC-F511-4759-9C0C-9A569A3BE71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6AF0F3-18EA-44EB-BBDE-646DAC57AA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24756" y="1413802"/>
            <a:ext cx="256719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412518" y="1345016"/>
            <a:ext cx="7813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82BEC-F511-4759-9C0C-9A569A3BE71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6AF0F3-18EA-44EB-BBDE-646DAC57AA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71285" y="274640"/>
            <a:ext cx="2232343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5214" y="274641"/>
            <a:ext cx="6790042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82BEC-F511-4759-9C0C-9A569A3BE71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6AF0F3-18EA-44EB-BBDE-646DAC57AA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82BEC-F511-4759-9C0C-9A569A3BE71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6AF0F3-18EA-44EB-BBDE-646DAC57AA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86632" y="-54"/>
            <a:ext cx="8371285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7339" y="2600325"/>
            <a:ext cx="7813199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7339" y="1066800"/>
            <a:ext cx="7813199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82BEC-F511-4759-9C0C-9A569A3BE71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6AF0F3-18EA-44EB-BBDE-646DAC57AA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790428" y="0"/>
            <a:ext cx="93014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651665" y="2814656"/>
            <a:ext cx="256719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939427" y="2745870"/>
            <a:ext cx="7813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389" y="274320"/>
            <a:ext cx="9152605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389" y="1524000"/>
            <a:ext cx="4464685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0309" y="1524000"/>
            <a:ext cx="4464685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82BEC-F511-4759-9C0C-9A569A3BE71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6AF0F3-18EA-44EB-BBDE-646DAC57AA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5160336"/>
            <a:ext cx="10045542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6" y="328278"/>
            <a:ext cx="4911154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692473" y="328278"/>
            <a:ext cx="4911154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58086" y="969336"/>
            <a:ext cx="4911154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92473" y="969336"/>
            <a:ext cx="4911154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82BEC-F511-4759-9C0C-9A569A3BE71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6AF0F3-18EA-44EB-BBDE-646DAC57AA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389" y="274320"/>
            <a:ext cx="9152605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82BEC-F511-4759-9C0C-9A569A3BE71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6AF0F3-18EA-44EB-BBDE-646DAC57AA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38950" y="0"/>
            <a:ext cx="9922763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82BEC-F511-4759-9C0C-9A569A3BE71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6AF0F3-18EA-44EB-BBDE-646DAC57AA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238950" y="-54"/>
            <a:ext cx="89294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16778"/>
            <a:ext cx="4650714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8086" y="1406964"/>
            <a:ext cx="4650714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58086" y="2133601"/>
            <a:ext cx="9952527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82BEC-F511-4759-9C0C-9A569A3BE71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6AF0F3-18EA-44EB-BBDE-646DAC57AA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897" y="1066800"/>
            <a:ext cx="3348514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82BEC-F511-4759-9C0C-9A569A3BE71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6AF0F3-18EA-44EB-BBDE-646DAC57AA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0143" y="1066800"/>
            <a:ext cx="5580857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23157" y="1143004"/>
            <a:ext cx="5394828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484266" y="954341"/>
            <a:ext cx="837128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107775" y="936786"/>
            <a:ext cx="79248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3157" y="4800600"/>
            <a:ext cx="5394828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995968" y="-815922"/>
            <a:ext cx="200052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06068" y="21103"/>
            <a:ext cx="2077796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23236" y="1055077"/>
            <a:ext cx="13741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236374" y="-54"/>
            <a:ext cx="992534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752389" y="274638"/>
            <a:ext cx="9152605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752389" y="1447800"/>
            <a:ext cx="9152605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371671" y="6305550"/>
            <a:ext cx="26044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2482BEC-F511-4759-9C0C-9A569A3BE71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6976071" y="6305550"/>
            <a:ext cx="3534542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0514333" y="6305550"/>
            <a:ext cx="5580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76AF0F3-18EA-44EB-BBDE-646DAC57AA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238950" y="-54"/>
            <a:ext cx="89294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8668" y="359898"/>
            <a:ext cx="9040988" cy="228328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400" b="1" dirty="0" smtClean="0">
                <a:latin typeface="Aharoni" pitchFamily="2" charset="-79"/>
                <a:cs typeface="Aharoni" pitchFamily="2" charset="-79"/>
              </a:rPr>
              <a:t>SOCIAL WORK  </a:t>
            </a:r>
            <a:br>
              <a:rPr lang="en-US" sz="4400" b="1" dirty="0" smtClean="0">
                <a:latin typeface="Aharoni" pitchFamily="2" charset="-79"/>
                <a:cs typeface="Aharoni" pitchFamily="2" charset="-79"/>
              </a:rPr>
            </a:br>
            <a:r>
              <a:rPr lang="en-US" sz="4400" b="1" dirty="0" smtClean="0">
                <a:latin typeface="Aharoni" pitchFamily="2" charset="-79"/>
                <a:cs typeface="Aharoni" pitchFamily="2" charset="-79"/>
              </a:rPr>
              <a:t>VS </a:t>
            </a:r>
            <a:br>
              <a:rPr lang="en-US" sz="4400" b="1" dirty="0" smtClean="0">
                <a:latin typeface="Aharoni" pitchFamily="2" charset="-79"/>
                <a:cs typeface="Aharoni" pitchFamily="2" charset="-79"/>
              </a:rPr>
            </a:br>
            <a:r>
              <a:rPr lang="en-US" sz="4400" b="1" dirty="0" smtClean="0">
                <a:latin typeface="Aharoni" pitchFamily="2" charset="-79"/>
                <a:cs typeface="Aharoni" pitchFamily="2" charset="-79"/>
              </a:rPr>
              <a:t>SOCIAL WELFARE 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8668" y="2714620"/>
            <a:ext cx="9040988" cy="888044"/>
          </a:xfrm>
        </p:spPr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Imran</a:t>
            </a:r>
            <a:r>
              <a:rPr lang="en-US" dirty="0" smtClean="0"/>
              <a:t> A. </a:t>
            </a:r>
            <a:r>
              <a:rPr lang="en-US" dirty="0" err="1" smtClean="0"/>
              <a:t>Sajid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0328" y="304800"/>
            <a:ext cx="9023300" cy="491015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Social work and social welfare are two different concepts but at times, the terms are used inter-changeably and synonymously due to some confusions underlying in their objectives and practices.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304800"/>
            <a:ext cx="10045542" cy="63246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When </a:t>
            </a:r>
            <a:r>
              <a:rPr lang="en-US" sz="4000" u="sng" dirty="0" smtClean="0"/>
              <a:t>Devine </a:t>
            </a:r>
            <a:r>
              <a:rPr lang="en-US" sz="4000" dirty="0" smtClean="0"/>
              <a:t>wrote about social work in 1922, he did not make the distinction between social welfare and social work. </a:t>
            </a:r>
          </a:p>
          <a:p>
            <a:pPr>
              <a:defRPr/>
            </a:pPr>
            <a:endParaRPr lang="en-US" sz="4000" dirty="0" smtClean="0"/>
          </a:p>
          <a:p>
            <a:pPr>
              <a:defRPr/>
            </a:pPr>
            <a:r>
              <a:rPr lang="en-US" sz="4000" dirty="0" smtClean="0"/>
              <a:t>He wrote,</a:t>
            </a:r>
          </a:p>
          <a:p>
            <a:pPr>
              <a:defRPr/>
            </a:pPr>
            <a:endParaRPr lang="en-US" sz="4000" dirty="0" smtClean="0"/>
          </a:p>
          <a:p>
            <a:pPr>
              <a:defRPr/>
            </a:pPr>
            <a:r>
              <a:rPr lang="en-US" sz="4000" dirty="0" smtClean="0"/>
              <a:t> “</a:t>
            </a:r>
            <a:r>
              <a:rPr lang="en-US" sz="4000" u="sng" dirty="0" smtClean="0"/>
              <a:t>Social work is the sum of all efforts by society to take up its own slack</a:t>
            </a:r>
            <a:r>
              <a:rPr lang="en-US" sz="4000" dirty="0" smtClean="0"/>
              <a:t>”.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381000"/>
            <a:ext cx="10045542" cy="6172200"/>
          </a:xfrm>
        </p:spPr>
        <p:txBody>
          <a:bodyPr/>
          <a:lstStyle/>
          <a:p>
            <a:pPr>
              <a:defRPr/>
            </a:pPr>
            <a:r>
              <a:rPr lang="en-US" sz="4800" dirty="0" smtClean="0"/>
              <a:t>In spite of some </a:t>
            </a:r>
            <a:r>
              <a:rPr lang="en-US" sz="4800" u="sng" dirty="0" smtClean="0"/>
              <a:t>similarities</a:t>
            </a:r>
            <a:r>
              <a:rPr lang="en-US" sz="4800" dirty="0" smtClean="0"/>
              <a:t> there are some visible lines of </a:t>
            </a:r>
            <a:r>
              <a:rPr lang="en-US" sz="4800" u="sng" dirty="0" smtClean="0"/>
              <a:t>distinctions </a:t>
            </a:r>
            <a:r>
              <a:rPr lang="en-US" sz="4800" dirty="0" smtClean="0"/>
              <a:t>between the two, which can be stated in the following points</a:t>
            </a:r>
            <a:r>
              <a:rPr lang="en-US" dirty="0" smtClean="0"/>
              <a:t>: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58086" y="609601"/>
            <a:ext cx="4931695" cy="1176325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SOCIAL WORK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5669996" y="714356"/>
            <a:ext cx="4933632" cy="102392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 smtClean="0"/>
              <a:t>SOCIAL  WELFARE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58086" y="1785926"/>
            <a:ext cx="4911154" cy="3298210"/>
          </a:xfrm>
        </p:spPr>
        <p:txBody>
          <a:bodyPr/>
          <a:lstStyle/>
          <a:p>
            <a:pPr>
              <a:buNone/>
              <a:defRPr/>
            </a:pPr>
            <a:r>
              <a:rPr lang="en-US" sz="3200" dirty="0" smtClean="0"/>
              <a:t>1. is a </a:t>
            </a:r>
            <a:r>
              <a:rPr lang="en-US" sz="3200" u="sng" dirty="0" smtClean="0"/>
              <a:t>professional practice </a:t>
            </a:r>
            <a:r>
              <a:rPr lang="en-US" sz="3200" dirty="0" smtClean="0"/>
              <a:t>and the social workers are highly </a:t>
            </a:r>
            <a:r>
              <a:rPr lang="en-US" sz="3200" u="sng" dirty="0" smtClean="0"/>
              <a:t>trained professional practitioners</a:t>
            </a:r>
            <a:r>
              <a:rPr lang="en-US" u="sng" dirty="0" smtClean="0"/>
              <a:t>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5692473" y="1643050"/>
            <a:ext cx="4911154" cy="344108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  <a:defRPr/>
            </a:pPr>
            <a:r>
              <a:rPr lang="en-US" sz="2800" dirty="0" smtClean="0"/>
              <a:t>social welfare is </a:t>
            </a:r>
            <a:r>
              <a:rPr lang="en-US" sz="2800" dirty="0" err="1" smtClean="0"/>
              <a:t>programme</a:t>
            </a:r>
            <a:r>
              <a:rPr lang="en-US" sz="2800" dirty="0" smtClean="0"/>
              <a:t>, </a:t>
            </a:r>
          </a:p>
          <a:p>
            <a:pPr marL="514350" indent="-514350">
              <a:buNone/>
              <a:defRPr/>
            </a:pPr>
            <a:r>
              <a:rPr lang="en-US" sz="2800" dirty="0" smtClean="0"/>
              <a:t>is </a:t>
            </a:r>
            <a:r>
              <a:rPr lang="en-US" sz="2800" u="sng" dirty="0" smtClean="0"/>
              <a:t>not a professional practice</a:t>
            </a:r>
            <a:r>
              <a:rPr lang="en-US" sz="2800" dirty="0" smtClean="0"/>
              <a:t> and </a:t>
            </a:r>
            <a:r>
              <a:rPr lang="en-US" sz="2800" u="sng" dirty="0" smtClean="0"/>
              <a:t>employees </a:t>
            </a:r>
            <a:r>
              <a:rPr lang="en-US" sz="2800" dirty="0" smtClean="0"/>
              <a:t>involved in the welfare activities are </a:t>
            </a:r>
            <a:r>
              <a:rPr lang="en-US" sz="2800" u="sng" dirty="0" smtClean="0"/>
              <a:t>not necessarily trained in welfare provision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58086" y="228601"/>
            <a:ext cx="4931695" cy="5897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sz="2800" dirty="0" smtClean="0"/>
              <a:t>2. Social work is getting into a more </a:t>
            </a:r>
            <a:r>
              <a:rPr lang="en-US" sz="2800" u="sng" dirty="0" smtClean="0"/>
              <a:t>formalized </a:t>
            </a:r>
            <a:r>
              <a:rPr lang="en-US" sz="2800" dirty="0" smtClean="0"/>
              <a:t>activity and has emerged as a new profession. </a:t>
            </a:r>
          </a:p>
          <a:p>
            <a:pPr>
              <a:buNone/>
              <a:defRPr/>
            </a:pPr>
            <a:r>
              <a:rPr lang="en-US" sz="2800" dirty="0" smtClean="0"/>
              <a:t>3. Social work activity is rendered to the individual, groups and communities who are in need, by </a:t>
            </a:r>
            <a:r>
              <a:rPr lang="en-US" sz="2800" u="sng" dirty="0" smtClean="0"/>
              <a:t>using different problem solving methods </a:t>
            </a:r>
          </a:p>
          <a:p>
            <a:pPr>
              <a:buFont typeface="Wingdings" pitchFamily="2" charset="2"/>
              <a:buNone/>
              <a:defRPr/>
            </a:pPr>
            <a:endParaRPr lang="en-US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669996" y="304801"/>
            <a:ext cx="4933632" cy="5821363"/>
          </a:xfrm>
        </p:spPr>
        <p:txBody>
          <a:bodyPr>
            <a:normAutofit/>
          </a:bodyPr>
          <a:lstStyle/>
          <a:p>
            <a:pPr marL="514350" indent="-514350">
              <a:buNone/>
              <a:defRPr/>
            </a:pPr>
            <a:r>
              <a:rPr lang="en-US" sz="2800" dirty="0" smtClean="0"/>
              <a:t>2. social welfare continues to be an </a:t>
            </a:r>
            <a:r>
              <a:rPr lang="en-US" sz="2800" u="sng" dirty="0" smtClean="0"/>
              <a:t>informal </a:t>
            </a:r>
            <a:r>
              <a:rPr lang="en-US" sz="2800" dirty="0" smtClean="0"/>
              <a:t>activity. </a:t>
            </a:r>
          </a:p>
          <a:p>
            <a:pPr marL="514350" indent="-514350">
              <a:buNone/>
              <a:defRPr/>
            </a:pPr>
            <a:endParaRPr lang="en-US" sz="2800" dirty="0" smtClean="0"/>
          </a:p>
          <a:p>
            <a:pPr marL="514350" indent="-514350">
              <a:buNone/>
              <a:defRPr/>
            </a:pPr>
            <a:endParaRPr lang="en-US" sz="2800" dirty="0" smtClean="0"/>
          </a:p>
          <a:p>
            <a:pPr>
              <a:buNone/>
              <a:defRPr/>
            </a:pPr>
            <a:r>
              <a:rPr lang="en-US" sz="2800" dirty="0" smtClean="0"/>
              <a:t>3. social welfare services are given to the needy individuals, groups and communities but it </a:t>
            </a:r>
            <a:r>
              <a:rPr lang="en-US" sz="2800" u="sng" dirty="0" smtClean="0"/>
              <a:t>doesn’t have any specific method to deal with the problems of the people. </a:t>
            </a:r>
          </a:p>
          <a:p>
            <a:pPr>
              <a:buFont typeface="Wingdings" pitchFamily="2" charset="2"/>
              <a:buNone/>
              <a:defRPr/>
            </a:pP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10371" y="5429265"/>
            <a:ext cx="5580896" cy="135421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en-US" sz="1600" dirty="0" smtClean="0"/>
              <a:t>There are four basic steps in solving a problem:</a:t>
            </a:r>
          </a:p>
          <a:p>
            <a:pPr marL="1257300" lvl="2" indent="-342900" fontAlgn="base">
              <a:buFont typeface="+mj-lt"/>
              <a:buAutoNum type="arabicPeriod"/>
            </a:pPr>
            <a:r>
              <a:rPr lang="en-US" sz="1600" dirty="0" smtClean="0"/>
              <a:t>Defining the problem.</a:t>
            </a:r>
          </a:p>
          <a:p>
            <a:pPr marL="1257300" lvl="2" indent="-342900" fontAlgn="base">
              <a:buFont typeface="+mj-lt"/>
              <a:buAutoNum type="arabicPeriod"/>
            </a:pPr>
            <a:r>
              <a:rPr lang="en-US" sz="1600" dirty="0" smtClean="0"/>
              <a:t>Generating alternatives.</a:t>
            </a:r>
          </a:p>
          <a:p>
            <a:pPr marL="1257300" lvl="2" indent="-342900" fontAlgn="base">
              <a:buFont typeface="+mj-lt"/>
              <a:buAutoNum type="arabicPeriod"/>
            </a:pPr>
            <a:r>
              <a:rPr lang="en-US" sz="1600" dirty="0" smtClean="0"/>
              <a:t>Evaluating and selecting alternatives.</a:t>
            </a:r>
          </a:p>
          <a:p>
            <a:pPr marL="1257300" lvl="2" indent="-342900" fontAlgn="base">
              <a:buFont typeface="+mj-lt"/>
              <a:buAutoNum type="arabicPeriod"/>
            </a:pPr>
            <a:r>
              <a:rPr lang="en-US" sz="1600" dirty="0" smtClean="0"/>
              <a:t>Implementing solutions.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58086" y="381001"/>
            <a:ext cx="4931695" cy="5745163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n-US" sz="3200" dirty="0" smtClean="0"/>
              <a:t>4. Social work is an art and science of </a:t>
            </a:r>
            <a:r>
              <a:rPr lang="en-US" sz="3200" u="sng" dirty="0" smtClean="0"/>
              <a:t>working for and with the people </a:t>
            </a:r>
          </a:p>
          <a:p>
            <a:pPr>
              <a:defRPr/>
            </a:pP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669996" y="381000"/>
            <a:ext cx="5212675" cy="617220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n-US" sz="3200" dirty="0" smtClean="0"/>
              <a:t>4. social welfare aims at </a:t>
            </a:r>
            <a:r>
              <a:rPr lang="en-US" sz="3200" u="sng" dirty="0" smtClean="0"/>
              <a:t>working only for the people</a:t>
            </a:r>
            <a:r>
              <a:rPr lang="en-US" sz="3200" dirty="0" smtClean="0"/>
              <a:t> and not necessarily with the people. </a:t>
            </a:r>
          </a:p>
          <a:p>
            <a:pPr>
              <a:defRPr/>
            </a:pPr>
            <a:endParaRPr lang="en-US" sz="3200" dirty="0" smtClean="0"/>
          </a:p>
          <a:p>
            <a:pPr>
              <a:defRPr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58086" y="304800"/>
            <a:ext cx="4931695" cy="6096000"/>
          </a:xfrm>
        </p:spPr>
        <p:txBody>
          <a:bodyPr/>
          <a:lstStyle/>
          <a:p>
            <a:pPr>
              <a:buNone/>
              <a:defRPr/>
            </a:pPr>
            <a:r>
              <a:rPr lang="en-US" dirty="0" smtClean="0"/>
              <a:t>5. Social work is a professional service based on scientific knowledge and skills in human relationship which </a:t>
            </a:r>
            <a:r>
              <a:rPr lang="en-US" u="sng" dirty="0" smtClean="0"/>
              <a:t>helps the individuals to obtain social or personal satisfaction.</a:t>
            </a:r>
          </a:p>
          <a:p>
            <a:pPr>
              <a:buNone/>
              <a:defRPr/>
            </a:pPr>
            <a:r>
              <a:rPr lang="en-US" dirty="0" smtClean="0"/>
              <a:t>6. A social worker respecting the autonomy and worth of individual, </a:t>
            </a:r>
            <a:r>
              <a:rPr lang="en-US" u="sng" dirty="0" smtClean="0"/>
              <a:t>does not impose anything upon him</a:t>
            </a:r>
            <a:r>
              <a:rPr lang="en-US" dirty="0" smtClean="0"/>
              <a:t>, how ever beneficial it may be,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669996" y="304801"/>
            <a:ext cx="4933632" cy="5821363"/>
          </a:xfrm>
        </p:spPr>
        <p:txBody>
          <a:bodyPr/>
          <a:lstStyle/>
          <a:p>
            <a:pPr>
              <a:buNone/>
              <a:defRPr/>
            </a:pPr>
            <a:r>
              <a:rPr lang="en-US" dirty="0" smtClean="0"/>
              <a:t>5. social welfare is a system of laws, programmes, benefits and services which </a:t>
            </a:r>
            <a:r>
              <a:rPr lang="en-US" u="sng" dirty="0" smtClean="0"/>
              <a:t>strengthens</a:t>
            </a:r>
            <a:r>
              <a:rPr lang="en-US" dirty="0" smtClean="0"/>
              <a:t> or </a:t>
            </a:r>
            <a:r>
              <a:rPr lang="en-US" u="sng" dirty="0" smtClean="0"/>
              <a:t>assures provisions for the well being of the individuals.</a:t>
            </a:r>
            <a:r>
              <a:rPr lang="en-US" dirty="0" smtClean="0"/>
              <a:t> </a:t>
            </a:r>
          </a:p>
          <a:p>
            <a:pPr>
              <a:buNone/>
              <a:defRPr/>
            </a:pPr>
            <a:endParaRPr lang="en-US" dirty="0" smtClean="0"/>
          </a:p>
          <a:p>
            <a:pPr>
              <a:buNone/>
              <a:defRPr/>
            </a:pPr>
            <a:r>
              <a:rPr lang="en-US" dirty="0" smtClean="0"/>
              <a:t>6. a social welfare worker who is convinced of the </a:t>
            </a:r>
            <a:r>
              <a:rPr lang="en-US" u="sng" dirty="0" smtClean="0"/>
              <a:t>usefulness</a:t>
            </a:r>
            <a:r>
              <a:rPr lang="en-US" dirty="0" smtClean="0"/>
              <a:t> of his programme for his clientele feels that it should be made available to them for their benefit. 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58086" y="457200"/>
            <a:ext cx="4931695" cy="6096000"/>
          </a:xfrm>
        </p:spPr>
        <p:txBody>
          <a:bodyPr/>
          <a:lstStyle/>
          <a:p>
            <a:pPr>
              <a:buNone/>
              <a:defRPr/>
            </a:pPr>
            <a:r>
              <a:rPr lang="en-US" dirty="0" smtClean="0"/>
              <a:t>7. Social work can be undertaken by any individual who is </a:t>
            </a:r>
            <a:r>
              <a:rPr lang="en-US" u="sng" dirty="0" smtClean="0"/>
              <a:t>professionally qualified and equipped with the knowledge of social work. </a:t>
            </a:r>
          </a:p>
          <a:p>
            <a:pPr>
              <a:buNone/>
              <a:defRPr/>
            </a:pPr>
            <a:r>
              <a:rPr lang="en-US" dirty="0" smtClean="0"/>
              <a:t>8. Social work emphasizes on </a:t>
            </a:r>
            <a:r>
              <a:rPr lang="en-US" u="sng" dirty="0" smtClean="0"/>
              <a:t>all the aspects of human development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669996" y="457200"/>
            <a:ext cx="4933632" cy="609600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n-US" dirty="0" smtClean="0"/>
              <a:t>7. social welfare is mainly </a:t>
            </a:r>
            <a:r>
              <a:rPr lang="en-US" u="sng" dirty="0" smtClean="0"/>
              <a:t>undertaken by government </a:t>
            </a:r>
            <a:r>
              <a:rPr lang="en-US" dirty="0" smtClean="0"/>
              <a:t>through its workers/employees. </a:t>
            </a:r>
            <a:endParaRPr lang="en-US" dirty="0"/>
          </a:p>
          <a:p>
            <a:pPr>
              <a:buNone/>
              <a:defRPr/>
            </a:pPr>
            <a:endParaRPr lang="en-US" dirty="0" smtClean="0"/>
          </a:p>
          <a:p>
            <a:pPr>
              <a:buNone/>
              <a:defRPr/>
            </a:pPr>
            <a:r>
              <a:rPr lang="en-US" dirty="0" smtClean="0"/>
              <a:t>8. social welfare gives more emphasis on </a:t>
            </a:r>
            <a:r>
              <a:rPr lang="en-US" u="sng" dirty="0" smtClean="0"/>
              <a:t>the material needs of the individuals group and communities. 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2303</TotalTime>
  <Words>502</Words>
  <Application>Microsoft Office PowerPoint</Application>
  <PresentationFormat>Custom</PresentationFormat>
  <Paragraphs>44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SOCIAL WORK   VS  SOCIAL WELFARE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Work, Social Welfare, Social Policy, Social Services</dc:title>
  <dc:creator>Imran</dc:creator>
  <cp:lastModifiedBy>Imran</cp:lastModifiedBy>
  <cp:revision>25</cp:revision>
  <dcterms:created xsi:type="dcterms:W3CDTF">2016-02-08T00:55:58Z</dcterms:created>
  <dcterms:modified xsi:type="dcterms:W3CDTF">2020-04-01T20:00:34Z</dcterms:modified>
</cp:coreProperties>
</file>